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Sheet1!$B$4:$B$7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Sheet1!$C$4:$C$7</c:f>
              <c:numCache>
                <c:formatCode>General</c:formatCode>
                <c:ptCount val="4"/>
                <c:pt idx="0">
                  <c:v>0.83333330000000005</c:v>
                </c:pt>
                <c:pt idx="1">
                  <c:v>0.83333330000000005</c:v>
                </c:pt>
                <c:pt idx="2">
                  <c:v>0.6666666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C-264F-8FA1-F30F783DF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175424"/>
        <c:axId val="562177696"/>
      </c:barChart>
      <c:catAx>
        <c:axId val="56217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562177696"/>
        <c:crosses val="autoZero"/>
        <c:auto val="1"/>
        <c:lblAlgn val="ctr"/>
        <c:lblOffset val="100"/>
        <c:noMultiLvlLbl val="0"/>
      </c:catAx>
      <c:valAx>
        <c:axId val="5621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FR"/>
          </a:p>
        </c:txPr>
        <c:crossAx val="56217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4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tree/master/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ibri/data-science-training/blob/master/spacex/lab_jupyter_launch_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bri/data-science-training/blob/master/spacex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Giovanni BRICCONI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 27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Pandas to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launch sites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orbits kinds and frequencies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outcomes kinds -&gt; we want to identify first stage recovery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DF74A-D4F6-0521-6F50-6B357FDE236A}"/>
              </a:ext>
            </a:extLst>
          </p:cNvPr>
          <p:cNvSpPr/>
          <p:nvPr/>
        </p:nvSpPr>
        <p:spPr>
          <a:xfrm>
            <a:off x="6689558" y="1867301"/>
            <a:ext cx="3503596" cy="818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</a:t>
            </a:r>
            <a:r>
              <a:rPr lang="en-FR" dirty="0"/>
              <a:t>ead data frame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95B824-79BD-6E8F-C0BE-2973AE669D44}"/>
              </a:ext>
            </a:extLst>
          </p:cNvPr>
          <p:cNvSpPr/>
          <p:nvPr/>
        </p:nvSpPr>
        <p:spPr>
          <a:xfrm>
            <a:off x="6689559" y="2911642"/>
            <a:ext cx="3503596" cy="770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  <a:r>
              <a:rPr lang="en-FR" dirty="0"/>
              <a:t>alue counts on orbits and launch 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7186FA-2D73-D1F3-EE82-23F2DB6D0728}"/>
              </a:ext>
            </a:extLst>
          </p:cNvPr>
          <p:cNvSpPr/>
          <p:nvPr/>
        </p:nvSpPr>
        <p:spPr>
          <a:xfrm>
            <a:off x="6689557" y="3999376"/>
            <a:ext cx="3503595" cy="712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</a:t>
            </a:r>
            <a:r>
              <a:rPr lang="en-FR" dirty="0"/>
              <a:t>utcomes mapping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1426B-FA0B-CBBD-8CB9-345A970D129C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8441356" y="2685448"/>
            <a:ext cx="1" cy="22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897DBA-7CC4-13F3-A0FF-E3FD274BA6E5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8441355" y="3681664"/>
            <a:ext cx="2" cy="317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evolition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Lunches by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/ payload relation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evolution during these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View launces from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lanched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NASA CRS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 average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Discover first ground pad successful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processing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 just take pictures of the notebook, save option was not working. See the Screenshot pictures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https://github.com/gibri/data-science-training/tree/master/spacex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Locate launch sites and launches on the maps using circles and explanatory markers. Draw distance lines from a specific point. Launch sites are near rail stations and far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success rate by launch site with pie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on payload weight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scatter plot representing launches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 KSK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Which site has the highest launch success rate? KSK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Which payload range(s) has the highest launch success rate? 2/4k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Which payload range(s) has the lowest launch success rate? 6/10k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Which F9 Booster version (v1.0, v1.1, FT, B4, B5, etc.) has the highest launch success rate? FT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 data has been normalized and divided into test and train sets (20%-80%)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models have been compared: SVM, Decision Trees, logistic regression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Knearest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neighbors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 cross validation 10 folds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Performances compared using confusion matrixes, and correct scores on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is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https://github.com/gibri/data-science-training/blob/master/spacex/SpaceX_Machine_Learning_Prediction_Part_5.jupyterlite.ipynb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knn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is the best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E6FCB-4E34-E8FD-D30B-ECB20FE4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98" y="1308273"/>
            <a:ext cx="3849261" cy="2687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476F86-D9E8-FFAD-994A-B8BE29038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499" y="1308273"/>
            <a:ext cx="4306503" cy="2619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58824-CF0D-0AA2-E1E8-B578084D1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499" y="3995376"/>
            <a:ext cx="3284975" cy="2726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FE3DE-B486-D5E4-F0BB-94905A502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18" y="4169650"/>
            <a:ext cx="4874394" cy="23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16125" y="3824958"/>
            <a:ext cx="8623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Site. SpaceX operates mainly from 2 sites, but a third one was used too. Orange dots represent successful return of the 1</a:t>
            </a:r>
            <a:r>
              <a:rPr lang="en-CA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stage. New launches are usually successful.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906C04D-4D66-7919-7256-50BE3EADEB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2339659"/>
            <a:ext cx="12192000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F7623A7-4CD4-5A6D-0E0F-A9945CFF3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8754" y="3994719"/>
            <a:ext cx="12192000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C38D849-2271-A9EC-FC61-B4EF38558F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2389188"/>
            <a:ext cx="12192000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1912A-4A16-1BB6-C121-F574A094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4447"/>
            <a:ext cx="7772400" cy="14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5621" y="1523206"/>
            <a:ext cx="311322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site launch only light payload missiles.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other 2 sites are more versatile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9778F-B6BA-FFB7-4136-991FF541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6" y="1260063"/>
            <a:ext cx="7772400" cy="50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possible to launch satellites with 11 different orbit types.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depends on the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14E95D-CA13-F633-B3BC-AB098414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77" y="1496945"/>
            <a:ext cx="6134595" cy="4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07759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Recently VLEO orbit stated to be very used for new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100" b="0" i="0" u="none" strike="noStrike" dirty="0">
                <a:effectLst/>
                <a:latin typeface="-apple-system"/>
              </a:rPr>
              <a:t> </a:t>
            </a:r>
            <a:r>
              <a:rPr lang="en-GB" sz="2200" b="0" i="0" u="none" strike="noStrike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I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 the LEO orbit the Success appears related to the number of 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D7AAE-82A4-89FD-DE4B-1623AA92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48" y="1266072"/>
            <a:ext cx="7772400" cy="54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2958841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/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 algn="l"/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384DC8-E5F2-4A8A-6614-0B0A765A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096" y="1252755"/>
            <a:ext cx="7772400" cy="54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5621" y="190350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 the success rate started to increase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1053C-EC63-EB93-6C05-DD724D6B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475" y="1360749"/>
            <a:ext cx="7772400" cy="54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actually rockets are launched from 4 different sites, although 2 are in the same space center.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82E77-3191-0564-9C26-E7FA90F4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143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examples of launces from the   `CCA` space center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84BA3-DB64-3DDB-D144-281652C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44" y="3226710"/>
            <a:ext cx="7772400" cy="13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about 46,000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E0379-ABAE-7881-6BB1-2951D1C6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38921"/>
            <a:ext cx="7772400" cy="15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2,500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117FC-8415-A7F6-83C0-4CA59FCB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938949"/>
            <a:ext cx="7772400" cy="14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happened in December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C45F2-4257-A675-C733-95D6FDAE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89957"/>
            <a:ext cx="7772400" cy="14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Rockets can land on a drone ship. Successfully landed on drone ship with 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CD3E0-6BCC-B259-767D-9BBEABBB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21" y="4026419"/>
            <a:ext cx="7772400" cy="15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6754"/>
            <a:ext cx="9861497" cy="42134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 data and web scraping / data cleaning pandas and SQL / data visualization and online dashboards with Folium and Dash / data visualization with matplotlib / how to predict successful returns using different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Publicly available data allows to understand key points on SpaceX business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launch sites should be located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launch reliability has improved during these years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Kind of payload launched and rocket recovery success rate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8CD2E-32BD-8F07-3BF6-B2341B2F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231573"/>
            <a:ext cx="7391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B0BD43-1BAE-59C5-C004-129BAEAB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289613"/>
            <a:ext cx="7772400" cy="41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C06FF-A4BE-6A98-1A6F-BF7457BD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072207"/>
            <a:ext cx="7772400" cy="22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82574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D5BF4-C8B0-FF32-9A20-8F4BDCE5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06" y="1575377"/>
            <a:ext cx="5867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launches from the East and the West coast. Sites on the east coast are very close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5C8B5-E7E6-C0A4-0343-B25BA497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0" y="2535624"/>
            <a:ext cx="7772400" cy="349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D119E-C7B4-6BF9-66CC-DD20EC22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85" y="3659840"/>
            <a:ext cx="4213415" cy="21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087699"/>
            <a:ext cx="29155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 can explore successful launches by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CB281-BD54-142A-BB44-15E82371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2" y="1335996"/>
            <a:ext cx="7772400" cy="39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13697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and coastline are close, and cities are far away.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are close to railroads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4E56F-0E75-EADC-36E8-91330B39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104" y="993328"/>
            <a:ext cx="7772400" cy="51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is the most successful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582911-D53E-7E7F-A169-EDACB4D0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629477"/>
            <a:ext cx="7772400" cy="36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61246"/>
            <a:ext cx="5660840" cy="4437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with a cost of 62 million dollars; other providers cost upward of 165 million dollars each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Much of the savings is because SpaceX can reuse the first stage.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understand when first stage reusage is possible and gain precious insights on how to orient its business?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are the most effective launch sites?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kind of payloads and orbit offer the best opportunities?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3DC5-D138-B8B0-7677-129C3182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495" y="1374855"/>
            <a:ext cx="4900220" cy="26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76% of launches are successful on KSC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1A71D-018A-7B30-2403-28FE5B1E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4282"/>
            <a:ext cx="7772400" cy="38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8333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boosters are the most effectives on this common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failure on a payload range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130EE-257C-B736-248B-615217F5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81" y="1189670"/>
            <a:ext cx="4333504" cy="2669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43280-AFFF-5A94-84D8-7C129493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786" y="2865822"/>
            <a:ext cx="5603520" cy="33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B178F0A-D8C4-B4F1-2CB8-47ACC0FD85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70023"/>
              </p:ext>
            </p:extLst>
          </p:nvPr>
        </p:nvGraphicFramePr>
        <p:xfrm>
          <a:off x="3741811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59539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classifies always correctly the records in the test set.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37C3E-6E16-3C3B-7FFF-D3F3BB40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38" y="1542473"/>
            <a:ext cx="5372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should be close to railways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to shoot satellites on many different types of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predict a launch outcome using information on similar launches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Calls to web services endpoints. Scraping of Wikipedia pages 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values handling, outcomes normalization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test data splitting, hyperparameters tuning, data normalization, benchmark of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LogisticRegression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SupportVectorMachines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DecisonTrees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Kneighbors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Classifier.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public API used to get launch information (`pandas` and `requests` python libraries)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on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Mean values used to substitute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scraping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collect data from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extendend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information from other APIs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Detect missing values and use average payload weights as replacement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8B767B-7241-28CC-03C0-ABFE16356619}"/>
              </a:ext>
            </a:extLst>
          </p:cNvPr>
          <p:cNvSpPr/>
          <p:nvPr/>
        </p:nvSpPr>
        <p:spPr>
          <a:xfrm>
            <a:off x="6212541" y="2008094"/>
            <a:ext cx="4769224" cy="44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effectLst/>
              </a:rPr>
              <a:t>Rest call https://</a:t>
            </a:r>
            <a:r>
              <a:rPr lang="en-GB" dirty="0" err="1">
                <a:effectLst/>
              </a:rPr>
              <a:t>api.spacexdata.com</a:t>
            </a:r>
            <a:r>
              <a:rPr lang="en-GB" dirty="0">
                <a:effectLst/>
              </a:rPr>
              <a:t>/v4/launches/past</a:t>
            </a:r>
            <a:endParaRPr lang="en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85E77-D842-616D-26CA-0D80F021BA9F}"/>
              </a:ext>
            </a:extLst>
          </p:cNvPr>
          <p:cNvSpPr/>
          <p:nvPr/>
        </p:nvSpPr>
        <p:spPr>
          <a:xfrm>
            <a:off x="6212541" y="2788024"/>
            <a:ext cx="4769224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</a:t>
            </a:r>
            <a:r>
              <a:rPr lang="en-FR" dirty="0"/>
              <a:t>son normalize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694F-9760-7E32-B46C-800E37636719}"/>
              </a:ext>
            </a:extLst>
          </p:cNvPr>
          <p:cNvSpPr/>
          <p:nvPr/>
        </p:nvSpPr>
        <p:spPr>
          <a:xfrm>
            <a:off x="6212540" y="3343835"/>
            <a:ext cx="4769223" cy="788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  <a:r>
              <a:rPr lang="en-FR" dirty="0"/>
              <a:t>et extended data from other APIs cores launchpad  payloads and rockets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E62AC-3A45-727A-E90E-0D2A4270927C}"/>
              </a:ext>
            </a:extLst>
          </p:cNvPr>
          <p:cNvSpPr/>
          <p:nvPr/>
        </p:nvSpPr>
        <p:spPr>
          <a:xfrm>
            <a:off x="6284259" y="4392706"/>
            <a:ext cx="4697504" cy="546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FR" dirty="0"/>
              <a:t>ealing with missing PayloadWeights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9FF4BF-3067-760D-9D58-F58AF9A3903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8597153" y="2456329"/>
            <a:ext cx="0" cy="33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90EDC7-188C-D413-FAB5-3D5EAD45F57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597152" y="3092824"/>
            <a:ext cx="1" cy="25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B29EE6-68F5-8144-CD40-59039B83044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597152" y="4132729"/>
            <a:ext cx="35859" cy="25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contains complementary information, but in HTML format.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convert text data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FD3C1-C63C-2AA2-67FD-AE7C739DEE2C}"/>
              </a:ext>
            </a:extLst>
          </p:cNvPr>
          <p:cNvSpPr/>
          <p:nvPr/>
        </p:nvSpPr>
        <p:spPr>
          <a:xfrm>
            <a:off x="5910261" y="1792288"/>
            <a:ext cx="546100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</a:t>
            </a:r>
            <a:r>
              <a:rPr lang="en-FR" dirty="0"/>
              <a:t>ython’s request lib to capture the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EF4BD-FFCC-1B6E-D0D7-E1D9C96521A8}"/>
              </a:ext>
            </a:extLst>
          </p:cNvPr>
          <p:cNvSpPr/>
          <p:nvPr/>
        </p:nvSpPr>
        <p:spPr>
          <a:xfrm>
            <a:off x="5910261" y="3003082"/>
            <a:ext cx="5460999" cy="587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BeautifulSoup to select the right table and convert raw text to clean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EB24D-DFF1-4D50-A27B-1927AB6FE8CA}"/>
              </a:ext>
            </a:extLst>
          </p:cNvPr>
          <p:cNvSpPr/>
          <p:nvPr/>
        </p:nvSpPr>
        <p:spPr>
          <a:xfrm>
            <a:off x="5910261" y="4275039"/>
            <a:ext cx="5373873" cy="5678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FR" dirty="0"/>
              <a:t>reate a 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2FE37F-9B9D-5050-6B5C-9AF4777B3A3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8640761" y="2706688"/>
            <a:ext cx="1" cy="29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5116F-69DF-8125-2452-7E78F6660387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8597198" y="3590223"/>
            <a:ext cx="43563" cy="68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1391</Words>
  <Application>Microsoft Macintosh PowerPoint</Application>
  <PresentationFormat>Widescreen</PresentationFormat>
  <Paragraphs>219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-apple-system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Giovanni BRICCONI</cp:lastModifiedBy>
  <cp:revision>223</cp:revision>
  <dcterms:created xsi:type="dcterms:W3CDTF">2021-04-29T18:58:34Z</dcterms:created>
  <dcterms:modified xsi:type="dcterms:W3CDTF">2023-12-28T10:33:30Z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ClassificationContentMarkingHeaderLocations">
    <vt:lpwstr>Custom Design:3</vt:lpwstr>
  </property>
  <property fmtid="{D5CDD505-2E9C-101B-9397-08002B2CF9AE}" pid="4" name="ClassificationContentMarkingHeaderText">
    <vt:lpwstr>CONFIDENTIAL &amp; 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etDate">
    <vt:lpwstr>2023-12-27T19:06:19Z</vt:lpwstr>
  </property>
  <property fmtid="{D5CDD505-2E9C-101B-9397-08002B2CF9AE}" pid="7" name="MSIP_Label_7f0ea3bf-098d-497f-9948-5e528bb54b39_Method">
    <vt:lpwstr>Privileged</vt:lpwstr>
  </property>
  <property fmtid="{D5CDD505-2E9C-101B-9397-08002B2CF9AE}" pid="8" name="MSIP_Label_7f0ea3bf-098d-497f-9948-5e528bb54b39_Name">
    <vt:lpwstr>7f0ea3bf-098d-497f-9948-5e528bb54b39</vt:lpwstr>
  </property>
  <property fmtid="{D5CDD505-2E9C-101B-9397-08002B2CF9AE}" pid="9" name="MSIP_Label_7f0ea3bf-098d-497f-9948-5e528bb54b39_SiteId">
    <vt:lpwstr>b3f4f7c2-72ce-4192-aba4-d6c7719b5766</vt:lpwstr>
  </property>
  <property fmtid="{D5CDD505-2E9C-101B-9397-08002B2CF9AE}" pid="10" name="MSIP_Label_7f0ea3bf-098d-497f-9948-5e528bb54b39_ActionId">
    <vt:lpwstr>73b1395f-865d-4e50-870f-18d7a7b85803</vt:lpwstr>
  </property>
  <property fmtid="{D5CDD505-2E9C-101B-9397-08002B2CF9AE}" pid="11" name="MSIP_Label_7f0ea3bf-098d-497f-9948-5e528bb54b39_ContentBits">
    <vt:lpwstr>0</vt:lpwstr>
  </property>
</Properties>
</file>